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41" r:id="rId2"/>
    <p:sldId id="444" r:id="rId3"/>
    <p:sldId id="434" r:id="rId4"/>
    <p:sldId id="437" r:id="rId5"/>
    <p:sldId id="438" r:id="rId6"/>
    <p:sldId id="442" r:id="rId7"/>
    <p:sldId id="445" r:id="rId8"/>
  </p:sldIdLst>
  <p:sldSz cx="9144000" cy="6858000" type="screen4x3"/>
  <p:notesSz cx="6797675" cy="9928225"/>
  <p:custDataLst>
    <p:tags r:id="rId1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E31834"/>
    <a:srgbClr val="F0DB3C"/>
    <a:srgbClr val="C8C1BC"/>
    <a:srgbClr val="FFFFFF"/>
    <a:srgbClr val="A9C4CB"/>
    <a:srgbClr val="E319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4834" autoAdjust="0"/>
    <p:restoredTop sz="94168" autoAdjust="0"/>
  </p:normalViewPr>
  <p:slideViewPr>
    <p:cSldViewPr snapToGrid="0">
      <p:cViewPr>
        <p:scale>
          <a:sx n="100" d="100"/>
          <a:sy n="100" d="100"/>
        </p:scale>
        <p:origin x="-288" y="360"/>
      </p:cViewPr>
      <p:guideLst>
        <p:guide orient="horz" pos="2205"/>
        <p:guide orient="horz" pos="1344"/>
        <p:guide orient="horz" pos="3780"/>
        <p:guide orient="horz" pos="2485"/>
        <p:guide pos="2971"/>
        <p:guide pos="2018"/>
        <p:guide pos="3930"/>
        <p:guide pos="562"/>
        <p:guide pos="5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B46CCF-433E-483F-A3EB-89ED66018668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47AA48-73AE-49AA-8ABB-7B99BAAB2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6A0F05-D7CF-4BC6-856D-8F78A7157867}" type="datetimeFigureOut">
              <a:rPr lang="ru-RU"/>
              <a:pPr>
                <a:defRPr/>
              </a:pPr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6570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67" tIns="45785" rIns="91567" bIns="4578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4B6EC-7B28-4970-AB4A-DF8711EFE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0813" y="0"/>
            <a:ext cx="1373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1EE3-7FFB-45A8-8FB9-ABAFF4C15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0813" y="0"/>
            <a:ext cx="1373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83"/>
          <p:cNvSpPr>
            <a:spLocks noChangeArrowheads="1"/>
          </p:cNvSpPr>
          <p:nvPr userDrawn="1"/>
        </p:nvSpPr>
        <p:spPr bwMode="gray">
          <a:xfrm>
            <a:off x="820738" y="190500"/>
            <a:ext cx="360362" cy="36195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2"/>
            </a:solidFill>
            <a:round/>
            <a:headEnd/>
            <a:tailEnd/>
          </a:ln>
        </p:spPr>
        <p:txBody>
          <a:bodyPr lIns="46800" tIns="45701" rIns="46800" bIns="45701" anchor="ctr"/>
          <a:lstStyle/>
          <a:p>
            <a:pPr algn="ctr" defTabSz="10096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extBox 5"/>
          <p:cNvSpPr txBox="1"/>
          <p:nvPr userDrawn="1"/>
        </p:nvSpPr>
        <p:spPr>
          <a:xfrm>
            <a:off x="8609013" y="6594475"/>
            <a:ext cx="265112" cy="20320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0861367-A93A-4650-870C-646C6F7BA2F1}" type="slidenum">
              <a:rPr lang="en-US" sz="900">
                <a:solidFill>
                  <a:srgbClr val="ADABA1"/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rgbClr val="ADABA1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674" y="190500"/>
            <a:ext cx="6469139" cy="322002"/>
          </a:xfrm>
        </p:spPr>
        <p:txBody>
          <a:bodyPr tIns="72000"/>
          <a:lstStyle>
            <a:lvl1pPr>
              <a:lnSpc>
                <a:spcPct val="90000"/>
              </a:lnSpc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813" y="0"/>
            <a:ext cx="13731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Number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26EE-66BE-4985-920A-5CAB05382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Template 4 body p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lientLogoHolder" descr="&lt;tags&gt;&lt;tag n=&quot;Visible&quot; v=&quot;False&quot; /&gt;&lt;/tags&gt;" hidden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0638" y="273050"/>
            <a:ext cx="1047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DraftAndConfidential" descr="&lt;tags&gt;&lt;tag n=&quot;Language&quot; v=&quot;ENG&quot; /&gt;&lt;/tags&gt;" hidden="1"/>
          <p:cNvSpPr txBox="1">
            <a:spLocks noChangeArrowheads="1"/>
          </p:cNvSpPr>
          <p:nvPr/>
        </p:nvSpPr>
        <p:spPr bwMode="auto">
          <a:xfrm>
            <a:off x="7646988" y="6273800"/>
            <a:ext cx="10461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Wingdings" pitchFamily="2" charset="2"/>
              <a:buNone/>
              <a:defRPr/>
            </a:pPr>
            <a:r>
              <a:rPr lang="en-US" altLang="ja-JP" sz="1000">
                <a:latin typeface="+mn-lt"/>
                <a:cs typeface="+mn-cs"/>
              </a:rPr>
              <a:t>Confidential / Draft</a:t>
            </a:r>
          </a:p>
        </p:txBody>
      </p:sp>
      <p:pic>
        <p:nvPicPr>
          <p:cNvPr id="1029" name="CompanyLogoHolder" descr="&lt;tags&gt;&lt;tag n=&quot;Visible&quot; v=&quot;False&quot; /&gt;&lt;/tags&gt;" hidden="1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263" y="6240463"/>
            <a:ext cx="1628775" cy="3556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</p:pic>
      <p:sp>
        <p:nvSpPr>
          <p:cNvPr id="1030" name="SlideTitle" descr="Text Box: Title"/>
          <p:cNvSpPr>
            <a:spLocks noGrp="1" noChangeArrowheads="1"/>
          </p:cNvSpPr>
          <p:nvPr>
            <p:ph type="title"/>
          </p:nvPr>
        </p:nvSpPr>
        <p:spPr bwMode="gray">
          <a:xfrm>
            <a:off x="839788" y="190500"/>
            <a:ext cx="6640512" cy="347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Title</a:t>
            </a:r>
          </a:p>
        </p:txBody>
      </p:sp>
      <p:sp>
        <p:nvSpPr>
          <p:cNvPr id="1031" name="BasicText" descr="&lt;tags&gt;&lt;tag n=&quot;Linked&quot; v=&quot;True&quot; /&gt;&lt;/tags&gt;"/>
          <p:cNvSpPr>
            <a:spLocks noGrp="1" noChangeArrowheads="1"/>
          </p:cNvSpPr>
          <p:nvPr>
            <p:ph type="body" idx="1"/>
          </p:nvPr>
        </p:nvSpPr>
        <p:spPr bwMode="gray">
          <a:xfrm>
            <a:off x="895350" y="990600"/>
            <a:ext cx="7997825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Subheading</a:t>
            </a:r>
          </a:p>
          <a:p>
            <a:pPr lvl="1"/>
            <a:r>
              <a:rPr lang="en-US" altLang="ja-JP" smtClean="0"/>
              <a:t>Basic text</a:t>
            </a:r>
          </a:p>
          <a:p>
            <a:pPr lvl="2"/>
            <a:r>
              <a:rPr lang="en-US" altLang="ja-JP" smtClean="0"/>
              <a:t>Bullet level one</a:t>
            </a:r>
          </a:p>
          <a:p>
            <a:pPr lvl="3"/>
            <a:r>
              <a:rPr lang="en-US" altLang="ja-JP" smtClean="0"/>
              <a:t>Bullet level two</a:t>
            </a:r>
          </a:p>
          <a:p>
            <a:pPr lvl="4"/>
            <a:r>
              <a:rPr lang="en-US" altLang="ja-JP" smtClean="0"/>
              <a:t>Bullet level three</a:t>
            </a:r>
          </a:p>
        </p:txBody>
      </p:sp>
      <p:sp>
        <p:nvSpPr>
          <p:cNvPr id="1400846" name="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8350" y="6440488"/>
            <a:ext cx="17557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 sz="1000" b="0"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404E4D69-4885-41AB-A6B7-A85593E56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3" name="Picture 10" descr="HMS_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31150" y="190500"/>
            <a:ext cx="10731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728663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728663" rtl="0" eaLnBrk="0" fontAlgn="base" hangingPunct="0">
        <a:lnSpc>
          <a:spcPct val="95000"/>
        </a:lnSpc>
        <a:spcBef>
          <a:spcPct val="95000"/>
        </a:spcBef>
        <a:spcAft>
          <a:spcPct val="0"/>
        </a:spcAft>
        <a:buClr>
          <a:schemeClr val="tx1"/>
        </a:buClr>
        <a:buSzPct val="120000"/>
        <a:buFont typeface="Wingdings" pitchFamily="2" charset="2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455613" algn="l" defTabSz="728663" rtl="0" eaLnBrk="0" fontAlgn="base" hangingPunct="0">
        <a:lnSpc>
          <a:spcPct val="95000"/>
        </a:lnSpc>
        <a:spcBef>
          <a:spcPct val="36000"/>
        </a:spcBef>
        <a:spcAft>
          <a:spcPct val="0"/>
        </a:spcAft>
        <a:buClr>
          <a:schemeClr val="tx1"/>
        </a:buClr>
        <a:buSzPct val="120000"/>
        <a:defRPr sz="1400">
          <a:solidFill>
            <a:schemeClr val="tx1"/>
          </a:solidFill>
          <a:latin typeface="+mn-lt"/>
          <a:cs typeface="+mn-cs"/>
        </a:defRPr>
      </a:lvl2pPr>
      <a:lvl3pPr marL="228600" indent="-2254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SzPct val="12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3pPr>
      <a:lvl4pPr marL="466725" indent="-236538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4pPr>
      <a:lvl5pPr marL="706438" indent="-238125" algn="l" defTabSz="7286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5pPr>
      <a:lvl6pPr marL="11636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6pPr>
      <a:lvl7pPr marL="16208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7pPr>
      <a:lvl8pPr marL="20780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8pPr>
      <a:lvl9pPr marL="2535238" indent="-238125" algn="l" defTabSz="7286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4198AF"/>
        </a:buClr>
        <a:buFont typeface="Arial" charset="0"/>
        <a:buChar char="−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6"/>
          <p:cNvSpPr txBox="1">
            <a:spLocks noChangeArrowheads="1"/>
          </p:cNvSpPr>
          <p:nvPr/>
        </p:nvSpPr>
        <p:spPr bwMode="gray">
          <a:xfrm>
            <a:off x="892175" y="1203325"/>
            <a:ext cx="7993063" cy="5414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 b="1">
                <a:latin typeface="Times New Roman" pitchFamily="18" charset="0"/>
              </a:rPr>
              <a:t>                                                                 </a:t>
            </a:r>
            <a:r>
              <a:rPr lang="ru-RU" sz="1400">
                <a:latin typeface="Times New Roman" pitchFamily="18" charset="0"/>
              </a:rPr>
              <a:t>Станция насосная передвижная </a:t>
            </a:r>
            <a:r>
              <a:rPr lang="ru-RU" sz="1400"/>
              <a:t>СНП-500/10 УХЛ 3.1</a:t>
            </a:r>
            <a:r>
              <a:rPr lang="ru-RU" sz="1400">
                <a:latin typeface="Times New Roman" pitchFamily="18" charset="0"/>
              </a:rPr>
              <a:t>,    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                                                            предназначена для перекачивания воды, оросительных и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                                                             осушительных работ.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 i="1">
                <a:solidFill>
                  <a:srgbClr val="E31937"/>
                </a:solidFill>
                <a:latin typeface="Times New Roman" pitchFamily="18" charset="0"/>
              </a:rPr>
              <a:t>                                                                        Насосная станция обладает высокими эксплуата-            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 i="1">
                <a:solidFill>
                  <a:srgbClr val="E31937"/>
                </a:solidFill>
                <a:latin typeface="Times New Roman" pitchFamily="18" charset="0"/>
              </a:rPr>
              <a:t>                                                                     ционными качествами, надежно работает в условиях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 i="1">
                <a:solidFill>
                  <a:srgbClr val="E31937"/>
                </a:solidFill>
                <a:latin typeface="Times New Roman" pitchFamily="18" charset="0"/>
              </a:rPr>
              <a:t>                                                                       умеренного и тропического климата.</a:t>
            </a:r>
            <a:r>
              <a:rPr lang="ru-RU" sz="1400">
                <a:latin typeface="Times New Roman" pitchFamily="18" charset="0"/>
              </a:rPr>
              <a:t>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                                                              Установка состоит из дизельного привода, состоящего из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                                                              силового агрегата, в состав	которого входят двигатель с 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                                                              механизмом отбора мощности смонтированного на раме-		салазках.  На раме-салазках установлен редуктор, соединённый с силовым агрегатом карданным валом. С редуктором посредством упругой компенсационной муфты соединяется установленный на раме-салазках осевой насос. Для контроля работы насоса на патрубках насоса установлены манометр (на выходе из насоса) и мановакуумметр (на входе в насос).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     Для заполнения насоса водой на насосной станции установлен газоструйный вакуум-аппарат и дисковый затвор. Газоструйный аппарат установлен на выпускном коллекторе двигателя перед глушителем и работает от выхлопных газов двигателя. Газоструйный аппарат соединен рукавом и краном с корпусом насоса. Дисковый затвор установлен на выходе из насоса.</a:t>
            </a:r>
            <a:r>
              <a:rPr lang="ru-RU" sz="1400"/>
              <a:t> Дизельный привод оборудован системой воздухозабора с воздушным фильтром, системой выпуска отработавших газов с глушителем выхлопа, системой охлаждения с водяным радиатором и масляным радиатором, системой питания с топливным баком и фильтром грубой очистки топлива, системой электрооборудования с пультом управления, рычагом выключения сцепления. Отсчет времени работы двигателя обеспечивается счетчиком времени наработки.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solidFill>
                  <a:srgbClr val="E31937"/>
                </a:solidFill>
                <a:latin typeface="Times New Roman" pitchFamily="18" charset="0"/>
              </a:rPr>
              <a:t> По требованию заказчика дизельный насосный агрегат может быть изготовлен в исполнениях </a:t>
            </a:r>
            <a:r>
              <a:rPr lang="ru-RU" sz="1400" b="1">
                <a:solidFill>
                  <a:srgbClr val="E31937"/>
                </a:solidFill>
                <a:latin typeface="Times New Roman" pitchFamily="18" charset="0"/>
              </a:rPr>
              <a:t>на раме, на полозях, на колёсном шасси. </a:t>
            </a:r>
          </a:p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endParaRPr lang="ru-RU" sz="1400" b="1">
              <a:solidFill>
                <a:srgbClr val="E31937"/>
              </a:solidFill>
              <a:latin typeface="Times New Roman" pitchFamily="18" charset="0"/>
            </a:endParaRP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6978" name="think-cell Slide" r:id="rId4" imgW="360" imgH="360" progId="">
              <p:embed/>
            </p:oleObj>
          </a:graphicData>
        </a:graphic>
      </p:graphicFrame>
      <p:sp>
        <p:nvSpPr>
          <p:cNvPr id="126980" name="Title 3" descr="Text Box: Title"/>
          <p:cNvSpPr>
            <a:spLocks/>
          </p:cNvSpPr>
          <p:nvPr/>
        </p:nvSpPr>
        <p:spPr bwMode="gray">
          <a:xfrm>
            <a:off x="1255713" y="196850"/>
            <a:ext cx="6469062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sp>
        <p:nvSpPr>
          <p:cNvPr id="126981" name="Text Box 6"/>
          <p:cNvSpPr txBox="1">
            <a:spLocks noChangeArrowheads="1"/>
          </p:cNvSpPr>
          <p:nvPr/>
        </p:nvSpPr>
        <p:spPr bwMode="gray">
          <a:xfrm>
            <a:off x="962025" y="796925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Общее описание агрегата СНП 500-10</a:t>
            </a:r>
          </a:p>
        </p:txBody>
      </p:sp>
      <p:pic>
        <p:nvPicPr>
          <p:cNvPr id="126982" name="Picture 481" descr="C:\Documents and Settings\ashihmin\Рабочий стол\ДНА_полоз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1200" y="1036638"/>
            <a:ext cx="3001963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50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0050" name="think-cell Slide" r:id="rId4" imgW="360" imgH="360" progId="">
              <p:embed/>
            </p:oleObj>
          </a:graphicData>
        </a:graphic>
      </p:graphicFrame>
      <p:sp>
        <p:nvSpPr>
          <p:cNvPr id="130051" name="Title 3" descr="Text Box: Title"/>
          <p:cNvSpPr>
            <a:spLocks/>
          </p:cNvSpPr>
          <p:nvPr/>
        </p:nvSpPr>
        <p:spPr bwMode="gray">
          <a:xfrm>
            <a:off x="1255713" y="196850"/>
            <a:ext cx="6469062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sp>
        <p:nvSpPr>
          <p:cNvPr id="130052" name="Text Box 6"/>
          <p:cNvSpPr txBox="1">
            <a:spLocks noChangeArrowheads="1"/>
          </p:cNvSpPr>
          <p:nvPr/>
        </p:nvSpPr>
        <p:spPr bwMode="gray">
          <a:xfrm>
            <a:off x="962025" y="796925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Общее описание агрегата СНП 500-10</a:t>
            </a:r>
          </a:p>
        </p:txBody>
      </p:sp>
      <p:sp>
        <p:nvSpPr>
          <p:cNvPr id="130053" name="Text Box 6"/>
          <p:cNvSpPr txBox="1">
            <a:spLocks noChangeArrowheads="1"/>
          </p:cNvSpPr>
          <p:nvPr/>
        </p:nvSpPr>
        <p:spPr bwMode="gray">
          <a:xfrm>
            <a:off x="892175" y="1203325"/>
            <a:ext cx="8026400" cy="5414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 b="1">
                <a:latin typeface="Times New Roman" pitchFamily="18" charset="0"/>
              </a:rPr>
              <a:t>     </a:t>
            </a:r>
            <a:r>
              <a:rPr lang="ru-RU" sz="1400"/>
              <a:t>Система управления насосной станции удовлетворяет 1-ой степени автоматизации по ГОСТ 14228-80 и  включает функции запуска, управления, автоматического поддержания оборотов, подзарядки аккумуляторов и аварийной защиты дизеля. Климатическое исполнение станции УХЛ 3.1  - от -10</a:t>
            </a:r>
            <a:r>
              <a:rPr lang="ru-RU" sz="1400" baseline="30000"/>
              <a:t>0</a:t>
            </a:r>
            <a:r>
              <a:rPr lang="ru-RU" sz="1400"/>
              <a:t>С до +40</a:t>
            </a:r>
            <a:r>
              <a:rPr lang="ru-RU" sz="1400" baseline="30000"/>
              <a:t>0</a:t>
            </a:r>
            <a:r>
              <a:rPr lang="ru-RU" sz="1400"/>
              <a:t>С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Для контроля за работой двигателя на пульте управления имеются: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амперметр, для контроля зарядки аккумуляторных батарей;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указатель температуры охлаждающей жидкости;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указатель давления масла;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тахометр, для контроля за частотой вращения двигателя.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указатель уровня топлива;</a:t>
            </a: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- светосигнальные индикаторы аварийного давления масла, аварийной температуры воды, засоренности масляного фильтра.</a:t>
            </a:r>
            <a:endParaRPr lang="ru-RU" sz="1400" i="1">
              <a:latin typeface="Times New Roman" pitchFamily="18" charset="0"/>
            </a:endParaRPr>
          </a:p>
          <a:p>
            <a:pPr indent="-30163" algn="ctr" defTabSz="61913">
              <a:tabLst>
                <a:tab pos="30163" algn="l"/>
                <a:tab pos="155575" algn="l"/>
              </a:tabLst>
            </a:pPr>
            <a:r>
              <a:rPr lang="ru-RU" sz="1400" i="1">
                <a:solidFill>
                  <a:srgbClr val="E31937"/>
                </a:solidFill>
                <a:latin typeface="Times New Roman" pitchFamily="18" charset="0"/>
              </a:rPr>
              <a:t>Насосная станция имеет систему автоматической защиты от аварийных режимов работы двигателя, благодаря чему не требуется постоянное наблюдение за её работой.</a:t>
            </a:r>
            <a:endParaRPr lang="ru-RU" sz="1400">
              <a:solidFill>
                <a:srgbClr val="E31937"/>
              </a:solidFill>
              <a:latin typeface="Times New Roman" pitchFamily="18" charset="0"/>
            </a:endParaRPr>
          </a:p>
          <a:p>
            <a:pPr indent="-30163" defTabSz="61913">
              <a:tabLst>
                <a:tab pos="30163" algn="l"/>
                <a:tab pos="155575" algn="l"/>
              </a:tabLst>
            </a:pPr>
            <a:r>
              <a:rPr lang="ru-RU" sz="1400">
                <a:latin typeface="Times New Roman" pitchFamily="18" charset="0"/>
              </a:rPr>
              <a:t>Система аварийно-предупредительной сигнализации и защиты по аварийным параметрам включает в себя датчики аварийного давления масла и аварийной температуры охлаждающей жидкости со светосигнальными индикаторами.</a:t>
            </a:r>
          </a:p>
        </p:txBody>
      </p:sp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1638" y="4862513"/>
            <a:ext cx="6088062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2" name="Object 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9332" name="think-cell Slide" r:id="rId4" imgW="360" imgH="360" progId="">
              <p:embed/>
            </p:oleObj>
          </a:graphicData>
        </a:graphic>
      </p:graphicFrame>
      <p:sp>
        <p:nvSpPr>
          <p:cNvPr id="99333" name="Title 3" descr="Text Box: Title"/>
          <p:cNvSpPr>
            <a:spLocks/>
          </p:cNvSpPr>
          <p:nvPr/>
        </p:nvSpPr>
        <p:spPr bwMode="gray">
          <a:xfrm>
            <a:off x="1258888" y="185738"/>
            <a:ext cx="6469062" cy="566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pic>
        <p:nvPicPr>
          <p:cNvPr id="99334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3088" y="1846263"/>
            <a:ext cx="3302000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5" name="Title 3" descr="Text Box: Title"/>
          <p:cNvSpPr>
            <a:spLocks/>
          </p:cNvSpPr>
          <p:nvPr/>
        </p:nvSpPr>
        <p:spPr bwMode="gray">
          <a:xfrm>
            <a:off x="5757863" y="1577975"/>
            <a:ext cx="3068637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sz="1600" b="1">
                <a:solidFill>
                  <a:schemeClr val="bg2"/>
                </a:solidFill>
              </a:rPr>
              <a:t>Графическая характеристика: </a:t>
            </a:r>
          </a:p>
        </p:txBody>
      </p:sp>
      <p:pic>
        <p:nvPicPr>
          <p:cNvPr id="99336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0838" y="4148138"/>
            <a:ext cx="2646362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35050" y="1658938"/>
            <a:ext cx="30337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8" name="Title 3" descr="Text Box: Title"/>
          <p:cNvSpPr>
            <a:spLocks/>
          </p:cNvSpPr>
          <p:nvPr/>
        </p:nvSpPr>
        <p:spPr bwMode="gray">
          <a:xfrm>
            <a:off x="892175" y="1138238"/>
            <a:ext cx="4648200" cy="29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sz="1600" b="1">
                <a:solidFill>
                  <a:schemeClr val="bg2"/>
                </a:solidFill>
              </a:rPr>
              <a:t>Насос ОГ-50 комплектуемый в СНП 500-10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71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5714" name="think-cell Slide" r:id="rId4" imgW="360" imgH="360" progId="">
              <p:embed/>
            </p:oleObj>
          </a:graphicData>
        </a:graphic>
      </p:graphicFrame>
      <p:sp>
        <p:nvSpPr>
          <p:cNvPr id="115715" name="Text Box 6"/>
          <p:cNvSpPr txBox="1">
            <a:spLocks noChangeArrowheads="1"/>
          </p:cNvSpPr>
          <p:nvPr/>
        </p:nvSpPr>
        <p:spPr bwMode="gray">
          <a:xfrm>
            <a:off x="962025" y="877888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Чертёж общего вида и комплектация агрегата СНП 500-10 УХЛ 3.1</a:t>
            </a:r>
          </a:p>
        </p:txBody>
      </p:sp>
      <p:sp>
        <p:nvSpPr>
          <p:cNvPr id="115716" name="Title 3" descr="Text Box: Title"/>
          <p:cNvSpPr>
            <a:spLocks/>
          </p:cNvSpPr>
          <p:nvPr/>
        </p:nvSpPr>
        <p:spPr bwMode="gray">
          <a:xfrm>
            <a:off x="1304925" y="184150"/>
            <a:ext cx="6469063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pic>
        <p:nvPicPr>
          <p:cNvPr id="115717" name="Рисунок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2175" y="1341438"/>
            <a:ext cx="816133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8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6738" name="think-cell Slide" r:id="rId4" imgW="360" imgH="360" progId="">
              <p:embed/>
            </p:oleObj>
          </a:graphicData>
        </a:graphic>
      </p:graphicFrame>
      <p:sp>
        <p:nvSpPr>
          <p:cNvPr id="116739" name="Title 3" descr="Text Box: Title"/>
          <p:cNvSpPr>
            <a:spLocks/>
          </p:cNvSpPr>
          <p:nvPr/>
        </p:nvSpPr>
        <p:spPr bwMode="gray">
          <a:xfrm>
            <a:off x="1257300" y="184150"/>
            <a:ext cx="6469063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graphicFrame>
        <p:nvGraphicFramePr>
          <p:cNvPr id="116785" name="Group 49"/>
          <p:cNvGraphicFramePr>
            <a:graphicFrameLocks noGrp="1"/>
          </p:cNvGraphicFramePr>
          <p:nvPr/>
        </p:nvGraphicFramePr>
        <p:xfrm>
          <a:off x="1225550" y="1808163"/>
          <a:ext cx="4883150" cy="2849562"/>
        </p:xfrm>
        <a:graphic>
          <a:graphicData uri="http://schemas.openxmlformats.org/drawingml/2006/table">
            <a:tbl>
              <a:tblPr/>
              <a:tblGrid>
                <a:gridCol w="2738438"/>
                <a:gridCol w="2144712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агрегатов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Агрегат АО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ГМС Ливгидромаш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Times New Roman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Подача, л/с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485-700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Напор, 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11,0-6,5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Высота всасывания, 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Мощность, кВт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Частота вращения, об/мин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Насос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ОГ-50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Масса насоса, 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Масса агрегата, кг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82" name="Text Box 6"/>
          <p:cNvSpPr txBox="1">
            <a:spLocks noChangeArrowheads="1"/>
          </p:cNvSpPr>
          <p:nvPr/>
        </p:nvSpPr>
        <p:spPr bwMode="gray">
          <a:xfrm>
            <a:off x="962025" y="976313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Техническая характеристика агрегата СНП 500-10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2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8002" name="think-cell Slide" r:id="rId4" imgW="360" imgH="360" progId="">
              <p:embed/>
            </p:oleObj>
          </a:graphicData>
        </a:graphic>
      </p:graphicFrame>
      <p:sp>
        <p:nvSpPr>
          <p:cNvPr id="128003" name="Title 3" descr="Text Box: Title"/>
          <p:cNvSpPr>
            <a:spLocks/>
          </p:cNvSpPr>
          <p:nvPr/>
        </p:nvSpPr>
        <p:spPr bwMode="gray">
          <a:xfrm>
            <a:off x="1255713" y="196850"/>
            <a:ext cx="6469062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gray">
          <a:xfrm>
            <a:off x="962025" y="796925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Примеры стандартной комплектации серийных установок СНП 500-10</a:t>
            </a:r>
          </a:p>
        </p:txBody>
      </p:sp>
      <p:graphicFrame>
        <p:nvGraphicFramePr>
          <p:cNvPr id="128096" name="Group 96"/>
          <p:cNvGraphicFramePr>
            <a:graphicFrameLocks noGrp="1"/>
          </p:cNvGraphicFramePr>
          <p:nvPr/>
        </p:nvGraphicFramePr>
        <p:xfrm>
          <a:off x="892175" y="1655763"/>
          <a:ext cx="7991475" cy="4522787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0250"/>
                <a:gridCol w="1995487"/>
              </a:tblGrid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СНП-500/10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СНП-500/10-В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Рама-салазки.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Дизельный двигатель с механизмом отбора мощности.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Блок радиаторов.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Топливный бак.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Топливные трубопроводы.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Газоструйный вакуум-аппарат.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 Глушитель выхлопа.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 Система управления насосной станции.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 Система аварийно-предупредительной сигнализации и защиты по аварийным параметрам.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 Карданный вал.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 Редуктор.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12. Навес для защиты от осадков.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 Насос ОГ-50.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14. Переходники затвора дискового.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15. Затвор дисковый.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 Рама-салазки.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 Дизельный двигатель с механизмом отбора мощности.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 Блок радиаторов.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 Топливный бак.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 Топливные трубопроводы.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 Газоструйный вакуум-аппарат.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7. Глушитель выхлопа.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8. Система управления насосной станции.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9. Система аварийно-предупредительной сигнализации и защиты по аварийным параметрам.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10. Карданный вал.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11. Редуктор.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12. Навес для защиты от осадков.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13. Насос ОГ-50.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14. Переходники затвора дискового.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15. Затвор дисковый.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16. Всасывающая линия (по требованию заказчика).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17. Напорная линия (по требованию заказчика)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1074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1074" name="think-cell Slide" r:id="rId4" imgW="360" imgH="360" progId="">
              <p:embed/>
            </p:oleObj>
          </a:graphicData>
        </a:graphic>
      </p:graphicFrame>
      <p:sp>
        <p:nvSpPr>
          <p:cNvPr id="131075" name="Title 3" descr="Text Box: Title"/>
          <p:cNvSpPr>
            <a:spLocks/>
          </p:cNvSpPr>
          <p:nvPr/>
        </p:nvSpPr>
        <p:spPr bwMode="gray">
          <a:xfrm>
            <a:off x="1255713" y="196850"/>
            <a:ext cx="6469062" cy="56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72000" rIns="0" bIns="0">
            <a:spAutoFit/>
          </a:bodyPr>
          <a:lstStyle/>
          <a:p>
            <a:pPr defTabSz="728663" eaLnBrk="0" hangingPunct="0">
              <a:lnSpc>
                <a:spcPct val="90000"/>
              </a:lnSpc>
            </a:pPr>
            <a:r>
              <a:rPr lang="ru-RU" b="1"/>
              <a:t>Дизельные насосные агрегаты производства</a:t>
            </a:r>
            <a:br>
              <a:rPr lang="ru-RU" b="1"/>
            </a:br>
            <a:r>
              <a:rPr lang="ru-RU" b="1"/>
              <a:t>АО «ГМС Ливгидромаш»:</a:t>
            </a: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gray">
          <a:xfrm>
            <a:off x="962025" y="976313"/>
            <a:ext cx="7562850" cy="222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63044" tIns="40033" rIns="63044" bIns="40033"/>
          <a:lstStyle/>
          <a:p>
            <a:pPr indent="-30163" defTabSz="61913">
              <a:lnSpc>
                <a:spcPts val="1500"/>
              </a:lnSpc>
              <a:spcBef>
                <a:spcPts val="875"/>
              </a:spcBef>
              <a:spcAft>
                <a:spcPts val="525"/>
              </a:spcAft>
              <a:buClr>
                <a:schemeClr val="tx2"/>
              </a:buClr>
              <a:buSzPct val="80000"/>
              <a:tabLst>
                <a:tab pos="30163" algn="l"/>
                <a:tab pos="155575" algn="l"/>
              </a:tabLst>
            </a:pPr>
            <a:r>
              <a:rPr lang="ru-RU" sz="1600" b="1">
                <a:solidFill>
                  <a:srgbClr val="E31937"/>
                </a:solidFill>
              </a:rPr>
              <a:t>Преимущества дизельных насосных установок АО «ГМС Ливгидромаш»</a:t>
            </a:r>
          </a:p>
        </p:txBody>
      </p:sp>
      <p:sp>
        <p:nvSpPr>
          <p:cNvPr id="131077" name="Rectangle 20"/>
          <p:cNvSpPr>
            <a:spLocks noChangeArrowheads="1"/>
          </p:cNvSpPr>
          <p:nvPr/>
        </p:nvSpPr>
        <p:spPr bwMode="auto">
          <a:xfrm>
            <a:off x="1104900" y="1514475"/>
            <a:ext cx="74199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широкая область применения (орошение, полив, системы пожаротушения и т.д.);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оперативность ввода в эксплуатацию;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возможность регулирование производительности и напора путем изменения числа оборотов двигателя;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исполнение агрегатов на шасси или салазках обеспечивает мобильность и возможность быстро менять место установки;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использование номенклатуры насосного оборудования собственного производства с возможностью широкого выбора требуемых параметров;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комплектация дизельными двигателями как отечественного, так и импортного производства по выбору заказчика</a:t>
            </a:r>
          </a:p>
          <a:p>
            <a:pPr>
              <a:buClr>
                <a:srgbClr val="E31937"/>
              </a:buClr>
              <a:buFont typeface="Wingdings" pitchFamily="2" charset="2"/>
              <a:buChar char="Ø"/>
              <a:tabLst>
                <a:tab pos="106363" algn="l"/>
              </a:tabLst>
            </a:pPr>
            <a:r>
              <a:rPr lang="ru-RU" altLang="ja-JP"/>
              <a:t> наличие собственного уникального компьютеризированного испытательного стенда для проверки параметров и работоспособности агрегата в целом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8&quot;&gt;&lt;elem m_fUsage=&quot;2.36424625713861140000E+000&quot;&gt;&lt;m_ppcolschidx val=&quot;0&quot;/&gt;&lt;m_rgb r=&quot;c8&quot; g=&quot;c1&quot; b=&quot;bc&quot;/&gt;&lt;/elem&gt;&lt;elem m_fUsage=&quot;1.68009308160251700000E+000&quot;&gt;&lt;m_ppcolschidx val=&quot;0&quot;/&gt;&lt;m_rgb r=&quot;e3&quot; g=&quot;18&quot; b=&quot;34&quot;/&gt;&lt;/elem&gt;&lt;elem m_fUsage=&quot;1.61800820999999990000E+000&quot;&gt;&lt;m_ppcolschidx val=&quot;0&quot;/&gt;&lt;m_rgb r=&quot;93&quot; g=&quot;c1&quot; b=&quot;96&quot;/&gt;&lt;/elem&gt;&lt;elem m_fUsage=&quot;1.47829690000000010000E+000&quot;&gt;&lt;m_ppcolschidx val=&quot;0&quot;/&gt;&lt;m_rgb r=&quot;aa&quot; g=&quot;46&quot; b=&quot;43&quot;/&gt;&lt;/elem&gt;&lt;elem m_fUsage=&quot;1.00941898913151260000E+000&quot;&gt;&lt;m_ppcolschidx val=&quot;0&quot;/&gt;&lt;m_rgb r=&quot;cf&quot; g=&quot;d5&quot; b=&quot;e1&quot;/&gt;&lt;/elem&gt;&lt;elem m_fUsage=&quot;5.90490000000000180000E-001&quot;&gt;&lt;m_ppcolschidx val=&quot;0&quot;/&gt;&lt;m_rgb r=&quot;41&quot; g=&quot;98&quot; b=&quot;af&quot;/&gt;&lt;/elem&gt;&lt;elem m_fUsage=&quot;3.87420489000000150000E-001&quot;&gt;&lt;m_ppcolschidx val=&quot;0&quot;/&gt;&lt;m_rgb r=&quot;89&quot; g=&quot;a5&quot; b=&quot;4e&quot;/&gt;&lt;/elem&gt;&lt;elem m_fUsage=&quot;3.48678440100000150000E-001&quot;&gt;&lt;m_ppcolschidx val=&quot;0&quot;/&gt;&lt;m_rgb r=&quot;45&quot; g=&quot;72&quot; b=&quot;a7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6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FlysheetAndBody">
  <a:themeElements>
    <a:clrScheme name="1_FlysheetAndBody 2">
      <a:dk1>
        <a:srgbClr val="000000"/>
      </a:dk1>
      <a:lt1>
        <a:srgbClr val="FFFFFF"/>
      </a:lt1>
      <a:dk2>
        <a:srgbClr val="4198AF"/>
      </a:dk2>
      <a:lt2>
        <a:srgbClr val="E31834"/>
      </a:lt2>
      <a:accent1>
        <a:srgbClr val="4572A7"/>
      </a:accent1>
      <a:accent2>
        <a:srgbClr val="89A54E"/>
      </a:accent2>
      <a:accent3>
        <a:srgbClr val="FFFFFF"/>
      </a:accent3>
      <a:accent4>
        <a:srgbClr val="000000"/>
      </a:accent4>
      <a:accent5>
        <a:srgbClr val="B0BCD0"/>
      </a:accent5>
      <a:accent6>
        <a:srgbClr val="7C9546"/>
      </a:accent6>
      <a:hlink>
        <a:srgbClr val="AA4643"/>
      </a:hlink>
      <a:folHlink>
        <a:srgbClr val="A9C4CB"/>
      </a:folHlink>
    </a:clrScheme>
    <a:fontScheme name="1_FlysheetAndBod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64800" rIns="46800" bIns="64800" numCol="1" anchor="ctr" anchorCtr="0" compatLnSpc="1">
        <a:prstTxWarp prst="textNoShape">
          <a:avLst/>
        </a:prstTxWarp>
      </a:bodyPr>
      <a:lstStyle>
        <a:defPPr marL="0" marR="0" indent="0" algn="ctr" defTabSz="7286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>
            <a:tab pos="4286250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64800" rIns="46800" bIns="64800" numCol="1" anchor="ctr" anchorCtr="0" compatLnSpc="1">
        <a:prstTxWarp prst="textNoShape">
          <a:avLst/>
        </a:prstTxWarp>
      </a:bodyPr>
      <a:lstStyle>
        <a:defPPr marL="0" marR="0" indent="0" algn="ctr" defTabSz="728663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>
            <a:schemeClr val="bg1"/>
          </a:buClr>
          <a:buSzTx/>
          <a:buFontTx/>
          <a:buNone/>
          <a:tabLst>
            <a:tab pos="4286250" algn="l"/>
          </a:tabLst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FlysheetAndBody 1">
        <a:dk1>
          <a:srgbClr val="000000"/>
        </a:dk1>
        <a:lt1>
          <a:srgbClr val="FFFFFF"/>
        </a:lt1>
        <a:dk2>
          <a:srgbClr val="7898B3"/>
        </a:dk2>
        <a:lt2>
          <a:srgbClr val="C8C1BC"/>
        </a:lt2>
        <a:accent1>
          <a:srgbClr val="255B89"/>
        </a:accent1>
        <a:accent2>
          <a:srgbClr val="91867E"/>
        </a:accent2>
        <a:accent3>
          <a:srgbClr val="FFFFFF"/>
        </a:accent3>
        <a:accent4>
          <a:srgbClr val="000000"/>
        </a:accent4>
        <a:accent5>
          <a:srgbClr val="ACB5C4"/>
        </a:accent5>
        <a:accent6>
          <a:srgbClr val="837972"/>
        </a:accent6>
        <a:hlink>
          <a:srgbClr val="9D0E2D"/>
        </a:hlink>
        <a:folHlink>
          <a:srgbClr val="6CCB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lysheetAndBody 1">
        <a:dk1>
          <a:srgbClr val="000000"/>
        </a:dk1>
        <a:lt1>
          <a:srgbClr val="FFFFFF"/>
        </a:lt1>
        <a:dk2>
          <a:srgbClr val="7898B3"/>
        </a:dk2>
        <a:lt2>
          <a:srgbClr val="C8C1BC"/>
        </a:lt2>
        <a:accent1>
          <a:srgbClr val="255B89"/>
        </a:accent1>
        <a:accent2>
          <a:srgbClr val="91867E"/>
        </a:accent2>
        <a:accent3>
          <a:srgbClr val="FFFFFF"/>
        </a:accent3>
        <a:accent4>
          <a:srgbClr val="000000"/>
        </a:accent4>
        <a:accent5>
          <a:srgbClr val="ACB5C4"/>
        </a:accent5>
        <a:accent6>
          <a:srgbClr val="837972"/>
        </a:accent6>
        <a:hlink>
          <a:srgbClr val="9D0E2D"/>
        </a:hlink>
        <a:folHlink>
          <a:srgbClr val="6CCBE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lysheetAndBody 2">
        <a:dk1>
          <a:srgbClr val="000000"/>
        </a:dk1>
        <a:lt1>
          <a:srgbClr val="FFFFFF"/>
        </a:lt1>
        <a:dk2>
          <a:srgbClr val="4198AF"/>
        </a:dk2>
        <a:lt2>
          <a:srgbClr val="E31834"/>
        </a:lt2>
        <a:accent1>
          <a:srgbClr val="4572A7"/>
        </a:accent1>
        <a:accent2>
          <a:srgbClr val="89A54E"/>
        </a:accent2>
        <a:accent3>
          <a:srgbClr val="FFFFFF"/>
        </a:accent3>
        <a:accent4>
          <a:srgbClr val="000000"/>
        </a:accent4>
        <a:accent5>
          <a:srgbClr val="B0BCD0"/>
        </a:accent5>
        <a:accent6>
          <a:srgbClr val="7C9546"/>
        </a:accent6>
        <a:hlink>
          <a:srgbClr val="AA4643"/>
        </a:hlink>
        <a:folHlink>
          <a:srgbClr val="A9C4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</TotalTime>
  <Words>659</Words>
  <Application>Microsoft Office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Wingdings</vt:lpstr>
      <vt:lpstr>Calibri</vt:lpstr>
      <vt:lpstr>MS PGothic</vt:lpstr>
      <vt:lpstr>Times New Roman</vt:lpstr>
      <vt:lpstr>1_FlysheetAndBody</vt:lpstr>
      <vt:lpstr>1_FlysheetAndBody</vt:lpstr>
      <vt:lpstr>1_FlysheetAndBody</vt:lpstr>
      <vt:lpstr>1_FlysheetAndBody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Обсуждение возможных вариантов сотрудничества между Стройгазмонтаж и Группа ГМС</dc:title>
  <dc:creator>Келехсаева Инна Михайловна</dc:creator>
  <cp:lastModifiedBy>stroevim</cp:lastModifiedBy>
  <cp:revision>547</cp:revision>
  <cp:lastPrinted>2014-07-29T13:43:34Z</cp:lastPrinted>
  <dcterms:created xsi:type="dcterms:W3CDTF">2012-10-30T05:11:36Z</dcterms:created>
  <dcterms:modified xsi:type="dcterms:W3CDTF">2016-06-27T09:36:44Z</dcterms:modified>
</cp:coreProperties>
</file>